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66" r:id="rId3"/>
    <p:sldId id="265" r:id="rId4"/>
    <p:sldId id="257" r:id="rId5"/>
    <p:sldId id="258" r:id="rId6"/>
    <p:sldId id="261" r:id="rId7"/>
    <p:sldId id="259" r:id="rId8"/>
    <p:sldId id="260" r:id="rId9"/>
    <p:sldId id="262" r:id="rId10"/>
    <p:sldId id="263" r:id="rId11"/>
    <p:sldId id="264" r:id="rId12"/>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3497" tIns="46749" rIns="93497" bIns="46749" rtlCol="0"/>
          <a:lstStyle>
            <a:lvl1pPr algn="r">
              <a:defRPr sz="1200"/>
            </a:lvl1pPr>
          </a:lstStyle>
          <a:p>
            <a:fld id="{376963D8-87D1-4EC2-9F51-8B7094C2A364}" type="datetimeFigureOut">
              <a:rPr lang="en-US" smtClean="0"/>
              <a:t>3/17/2015</a:t>
            </a:fld>
            <a:endParaRPr lang="en-US"/>
          </a:p>
        </p:txBody>
      </p:sp>
      <p:sp>
        <p:nvSpPr>
          <p:cNvPr id="4" name="Footer Placeholder 3"/>
          <p:cNvSpPr>
            <a:spLocks noGrp="1"/>
          </p:cNvSpPr>
          <p:nvPr>
            <p:ph type="ftr" sz="quarter" idx="2"/>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3497" tIns="46749" rIns="93497" bIns="46749" rtlCol="0" anchor="b"/>
          <a:lstStyle>
            <a:lvl1pPr algn="r">
              <a:defRPr sz="1200"/>
            </a:lvl1pPr>
          </a:lstStyle>
          <a:p>
            <a:fld id="{25134732-F0B5-453E-B810-F437D43B0BFA}"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DB51CA68-6F59-4CF9-A3F1-AEAA38DFEB17}" type="datetimeFigureOut">
              <a:rPr lang="en-US" smtClean="0"/>
              <a:pPr/>
              <a:t>3/17/2015</a:t>
            </a:fld>
            <a:endParaRPr lang="en-US"/>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C4437426-48C6-4068-93E3-2523A5829441}" type="slidenum">
              <a:rPr lang="en-US" smtClean="0"/>
              <a:pPr/>
              <a:t>‹#›</a:t>
            </a:fld>
            <a:endParaRPr lang="en-US"/>
          </a:p>
        </p:txBody>
      </p:sp>
    </p:spTree>
    <p:extLst>
      <p:ext uri="{BB962C8B-B14F-4D97-AF65-F5344CB8AC3E}">
        <p14:creationId xmlns:p14="http://schemas.microsoft.com/office/powerpoint/2010/main" xmlns="" val="3053920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4437426-48C6-4068-93E3-2523A5829441}"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A54792C-B076-4179-97C1-52AFCF65FCF2}" type="datetime1">
              <a:rPr lang="en-US" smtClean="0"/>
              <a:pPr/>
              <a:t>3/17/2015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FCBD9AD-2076-4664-A1D0-B21DBC450A5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89A97EB-BA94-4228-914A-DF77F2859BBD}" type="datetime1">
              <a:rPr lang="en-US" smtClean="0"/>
              <a:pPr/>
              <a:t>3/17/2015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FCBD9AD-2076-4664-A1D0-B21DBC450A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F3E776-055F-404C-A43B-A16096A31A80}" type="datetime1">
              <a:rPr lang="en-US" smtClean="0"/>
              <a:pPr/>
              <a:t>3/17/2015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FCBD9AD-2076-4664-A1D0-B21DBC450A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EEED3A3-2487-429F-B683-B8AD0FD61437}" type="datetime1">
              <a:rPr lang="en-US" smtClean="0"/>
              <a:pPr/>
              <a:t>3/17/2015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FCBD9AD-2076-4664-A1D0-B21DBC450A5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D434FA1-C952-4376-AE75-4B230D4D194C}" type="datetime1">
              <a:rPr lang="en-US" smtClean="0"/>
              <a:pPr/>
              <a:t>3/17/2015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FCBD9AD-2076-4664-A1D0-B21DBC450A5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35D90BF-0095-42EB-AB96-C68AEC526AD1}" type="datetime1">
              <a:rPr lang="en-US" smtClean="0"/>
              <a:pPr/>
              <a:t>3/17/2015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FCBD9AD-2076-4664-A1D0-B21DBC450A5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B4D8196-FEF4-4903-8D75-0887C3F7B6DD}" type="datetime1">
              <a:rPr lang="en-US" smtClean="0"/>
              <a:pPr/>
              <a:t>3/17/2015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FCBD9AD-2076-4664-A1D0-B21DBC450A5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CDD642F-6B17-458A-9FF3-7B45B4C9FBB1}" type="datetime1">
              <a:rPr lang="en-US" smtClean="0"/>
              <a:pPr/>
              <a:t>3/17/2015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FCBD9AD-2076-4664-A1D0-B21DBC450A5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8A2B8FF-ECA6-434C-8D88-23D5D5E02E22}" type="datetime1">
              <a:rPr lang="en-US" smtClean="0"/>
              <a:pPr/>
              <a:t>3/17/2015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FCBD9AD-2076-4664-A1D0-B21DBC450A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51513EE-8DA6-40D5-89EB-090F09B18163}" type="datetime1">
              <a:rPr lang="en-US" smtClean="0"/>
              <a:pPr/>
              <a:t>3/17/2015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FCBD9AD-2076-4664-A1D0-B21DBC450A5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6B7DABE-CC4E-4A29-82DA-609399EB7526}" type="datetime1">
              <a:rPr lang="en-US" smtClean="0"/>
              <a:pPr/>
              <a:t>3/17/2015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FCBD9AD-2076-4664-A1D0-B21DBC450A5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81684C7-8ECD-4776-B986-8F8E1EBF022F}" type="datetime1">
              <a:rPr lang="en-US" smtClean="0"/>
              <a:pPr/>
              <a:t>3/17/2015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FCBD9AD-2076-4664-A1D0-B21DBC450A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Recording in Social </a:t>
            </a:r>
            <a:r>
              <a:rPr lang="en-US" b="1" dirty="0" smtClean="0"/>
              <a:t>Case Work </a:t>
            </a:r>
            <a:endParaRPr lang="en-US" dirty="0"/>
          </a:p>
        </p:txBody>
      </p:sp>
      <p:sp>
        <p:nvSpPr>
          <p:cNvPr id="3" name="Subtitle 2"/>
          <p:cNvSpPr>
            <a:spLocks noGrp="1"/>
          </p:cNvSpPr>
          <p:nvPr>
            <p:ph type="subTitle" idx="1"/>
          </p:nvPr>
        </p:nvSpPr>
        <p:spPr/>
        <p:txBody>
          <a:bodyPr/>
          <a:lstStyle/>
          <a:p>
            <a:r>
              <a:rPr lang="en-US" dirty="0" err="1" smtClean="0"/>
              <a:t>Dr.Muhammad</a:t>
            </a:r>
            <a:r>
              <a:rPr lang="en-US" dirty="0" smtClean="0"/>
              <a:t> </a:t>
            </a:r>
            <a:r>
              <a:rPr lang="en-US" dirty="0" err="1" smtClean="0"/>
              <a:t>Ibrar</a:t>
            </a:r>
            <a:endParaRPr lang="en-US" dirty="0"/>
          </a:p>
        </p:txBody>
      </p:sp>
      <p:sp>
        <p:nvSpPr>
          <p:cNvPr id="4" name="Slide Number Placeholder 3"/>
          <p:cNvSpPr>
            <a:spLocks noGrp="1"/>
          </p:cNvSpPr>
          <p:nvPr>
            <p:ph type="sldNum" sz="quarter" idx="12"/>
          </p:nvPr>
        </p:nvSpPr>
        <p:spPr/>
        <p:txBody>
          <a:bodyPr/>
          <a:lstStyle/>
          <a:p>
            <a:fld id="{9FCBD9AD-2076-4664-A1D0-B21DBC450A5B}" type="slidenum">
              <a:rPr lang="en-US" smtClean="0"/>
              <a:pPr/>
              <a:t>1</a:t>
            </a:fld>
            <a:endParaRPr lang="en-US"/>
          </a:p>
        </p:txBody>
      </p:sp>
    </p:spTree>
    <p:extLst>
      <p:ext uri="{BB962C8B-B14F-4D97-AF65-F5344CB8AC3E}">
        <p14:creationId xmlns:p14="http://schemas.microsoft.com/office/powerpoint/2010/main" xmlns="" val="30079484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4</a:t>
            </a:r>
            <a:r>
              <a:rPr lang="en-US" dirty="0"/>
              <a:t>. Reaction of the Client/group should be recorded beginning and /or ending in his/their own words </a:t>
            </a:r>
          </a:p>
          <a:p>
            <a:pPr marL="0" indent="0">
              <a:buNone/>
            </a:pPr>
            <a:r>
              <a:rPr lang="en-US" dirty="0"/>
              <a:t>5. Abbreviations should be avoided in records </a:t>
            </a:r>
          </a:p>
          <a:p>
            <a:pPr marL="0" indent="0">
              <a:buNone/>
            </a:pPr>
            <a:r>
              <a:rPr lang="en-US" dirty="0"/>
              <a:t>6. Summary is a good device for organizing and analyzing facts. </a:t>
            </a:r>
            <a:endParaRPr lang="en-US" dirty="0" smtClean="0"/>
          </a:p>
          <a:p>
            <a:pPr marL="0" indent="0">
              <a:buNone/>
            </a:pPr>
            <a:r>
              <a:rPr lang="en-US" dirty="0" smtClean="0"/>
              <a:t>7</a:t>
            </a:r>
            <a:r>
              <a:rPr lang="en-US" dirty="0"/>
              <a:t>. </a:t>
            </a:r>
            <a:r>
              <a:rPr lang="en-US" dirty="0" smtClean="0"/>
              <a:t>Narrative </a:t>
            </a:r>
            <a:r>
              <a:rPr lang="en-US" dirty="0"/>
              <a:t>is a good style for reporting facts. </a:t>
            </a:r>
          </a:p>
          <a:p>
            <a:pPr marL="0" indent="0">
              <a:buNone/>
            </a:pPr>
            <a:endParaRPr lang="en-US" dirty="0"/>
          </a:p>
          <a:p>
            <a:pPr marL="0" indent="0">
              <a:buNone/>
            </a:pPr>
            <a:endParaRPr lang="en-US" dirty="0"/>
          </a:p>
        </p:txBody>
      </p:sp>
      <p:sp>
        <p:nvSpPr>
          <p:cNvPr id="2" name="Title 1"/>
          <p:cNvSpPr>
            <a:spLocks noGrp="1"/>
          </p:cNvSpPr>
          <p:nvPr>
            <p:ph type="title"/>
          </p:nvPr>
        </p:nvSpPr>
        <p:spPr/>
        <p:txBody>
          <a:bodyPr/>
          <a:lstStyle/>
          <a:p>
            <a:r>
              <a:rPr lang="en-US" dirty="0" smtClean="0"/>
              <a:t>…Contd.</a:t>
            </a:r>
            <a:endParaRPr lang="en-US" dirty="0"/>
          </a:p>
        </p:txBody>
      </p:sp>
      <p:sp>
        <p:nvSpPr>
          <p:cNvPr id="4" name="Slide Number Placeholder 3"/>
          <p:cNvSpPr>
            <a:spLocks noGrp="1"/>
          </p:cNvSpPr>
          <p:nvPr>
            <p:ph type="sldNum" sz="quarter" idx="12"/>
          </p:nvPr>
        </p:nvSpPr>
        <p:spPr/>
        <p:txBody>
          <a:bodyPr/>
          <a:lstStyle/>
          <a:p>
            <a:fld id="{9FCBD9AD-2076-4664-A1D0-B21DBC450A5B}" type="slidenum">
              <a:rPr lang="en-US" smtClean="0"/>
              <a:pPr/>
              <a:t>10</a:t>
            </a:fld>
            <a:endParaRPr lang="en-US"/>
          </a:p>
        </p:txBody>
      </p:sp>
    </p:spTree>
    <p:extLst>
      <p:ext uri="{BB962C8B-B14F-4D97-AF65-F5344CB8AC3E}">
        <p14:creationId xmlns:p14="http://schemas.microsoft.com/office/powerpoint/2010/main" xmlns="" val="1774852518"/>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9</a:t>
            </a:r>
            <a:r>
              <a:rPr lang="en-US" dirty="0"/>
              <a:t>. </a:t>
            </a:r>
            <a:r>
              <a:rPr lang="en-US" smtClean="0"/>
              <a:t>Client's </a:t>
            </a:r>
            <a:r>
              <a:rPr lang="en-US" dirty="0"/>
              <a:t>emotions- anger, happiness, irritability, etc., should be suitably recorded. </a:t>
            </a:r>
          </a:p>
          <a:p>
            <a:pPr marL="0" indent="0">
              <a:buNone/>
            </a:pPr>
            <a:r>
              <a:rPr lang="en-US" dirty="0"/>
              <a:t>10. Records should be supplemented with letters, etc. </a:t>
            </a:r>
          </a:p>
          <a:p>
            <a:pPr marL="0" indent="0">
              <a:buNone/>
            </a:pPr>
            <a:endParaRPr lang="en-US" dirty="0"/>
          </a:p>
        </p:txBody>
      </p:sp>
      <p:sp>
        <p:nvSpPr>
          <p:cNvPr id="2" name="Title 1"/>
          <p:cNvSpPr>
            <a:spLocks noGrp="1"/>
          </p:cNvSpPr>
          <p:nvPr>
            <p:ph type="title"/>
          </p:nvPr>
        </p:nvSpPr>
        <p:spPr/>
        <p:txBody>
          <a:bodyPr/>
          <a:lstStyle/>
          <a:p>
            <a:r>
              <a:rPr lang="en-US" dirty="0" smtClean="0"/>
              <a:t>…Contd.</a:t>
            </a:r>
            <a:endParaRPr lang="en-US" dirty="0"/>
          </a:p>
        </p:txBody>
      </p:sp>
      <p:sp>
        <p:nvSpPr>
          <p:cNvPr id="4" name="Slide Number Placeholder 3"/>
          <p:cNvSpPr>
            <a:spLocks noGrp="1"/>
          </p:cNvSpPr>
          <p:nvPr>
            <p:ph type="sldNum" sz="quarter" idx="12"/>
          </p:nvPr>
        </p:nvSpPr>
        <p:spPr/>
        <p:txBody>
          <a:bodyPr/>
          <a:lstStyle/>
          <a:p>
            <a:fld id="{9FCBD9AD-2076-4664-A1D0-B21DBC450A5B}" type="slidenum">
              <a:rPr lang="en-US" smtClean="0"/>
              <a:pPr/>
              <a:t>11</a:t>
            </a:fld>
            <a:endParaRPr lang="en-US"/>
          </a:p>
        </p:txBody>
      </p:sp>
    </p:spTree>
    <p:extLst>
      <p:ext uri="{BB962C8B-B14F-4D97-AF65-F5344CB8AC3E}">
        <p14:creationId xmlns:p14="http://schemas.microsoft.com/office/powerpoint/2010/main" xmlns="" val="544201346"/>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b="1" dirty="0" smtClean="0"/>
              <a:t>Concept of CASE RECORDING</a:t>
            </a:r>
            <a:r>
              <a:rPr lang="en-US" dirty="0" smtClean="0"/>
              <a:t/>
            </a:r>
            <a:br>
              <a:rPr lang="en-US" dirty="0" smtClean="0"/>
            </a:br>
            <a:endParaRPr lang="en-US" dirty="0"/>
          </a:p>
        </p:txBody>
      </p:sp>
      <p:sp>
        <p:nvSpPr>
          <p:cNvPr id="6147" name="Content Placeholder 2"/>
          <p:cNvSpPr>
            <a:spLocks noGrp="1"/>
          </p:cNvSpPr>
          <p:nvPr>
            <p:ph idx="1"/>
          </p:nvPr>
        </p:nvSpPr>
        <p:spPr/>
        <p:txBody>
          <a:bodyPr/>
          <a:lstStyle/>
          <a:p>
            <a:pPr>
              <a:buFont typeface="Wingdings 2" pitchFamily="18" charset="2"/>
              <a:buNone/>
            </a:pPr>
            <a:r>
              <a:rPr lang="en-US" smtClean="0"/>
              <a:t>   After the interviewing process is over the caseworker has the obligation to record the interview. The language of interview now has to be translated into the language of the record (file, forms, and computer).</a:t>
            </a:r>
          </a:p>
          <a:p>
            <a:pPr>
              <a:buFont typeface="Wingdings 2" pitchFamily="18" charset="2"/>
              <a:buNone/>
            </a:pP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lgn="just">
              <a:buNone/>
            </a:pPr>
            <a:r>
              <a:rPr lang="en-US" dirty="0" smtClean="0"/>
              <a:t>Record keeping is an important component of social work practice. Social workers keeps records to document and retain (recall) information about their clients and about the process and progress of their services. Individual records are used in planning, implementing and evaluating services to each client. Aggregated records are used in planning, monitoring and evaluating services to groups of clients. The record is a focal point for accountability to the client, to the organization and to the profession.</a:t>
            </a:r>
            <a:endParaRPr lang="en-US" dirty="0"/>
          </a:p>
        </p:txBody>
      </p:sp>
      <p:sp>
        <p:nvSpPr>
          <p:cNvPr id="2" name="Title 1"/>
          <p:cNvSpPr>
            <a:spLocks noGrp="1"/>
          </p:cNvSpPr>
          <p:nvPr>
            <p:ph type="title"/>
          </p:nvPr>
        </p:nvSpPr>
        <p:spPr/>
        <p:txBody>
          <a:bodyPr/>
          <a:lstStyle/>
          <a:p>
            <a:r>
              <a:rPr lang="en-US" dirty="0" smtClean="0"/>
              <a:t>Introduction</a:t>
            </a:r>
            <a:endParaRPr lang="en-US" dirty="0"/>
          </a:p>
        </p:txBody>
      </p:sp>
      <p:sp>
        <p:nvSpPr>
          <p:cNvPr id="4" name="Slide Number Placeholder 3"/>
          <p:cNvSpPr>
            <a:spLocks noGrp="1"/>
          </p:cNvSpPr>
          <p:nvPr>
            <p:ph type="sldNum" sz="quarter" idx="12"/>
          </p:nvPr>
        </p:nvSpPr>
        <p:spPr/>
        <p:txBody>
          <a:bodyPr/>
          <a:lstStyle/>
          <a:p>
            <a:fld id="{9FCBD9AD-2076-4664-A1D0-B21DBC450A5B}" type="slidenum">
              <a:rPr lang="en-US" smtClean="0"/>
              <a:pPr/>
              <a:t>3</a:t>
            </a:fld>
            <a:endParaRPr lang="en-US"/>
          </a:p>
        </p:txBody>
      </p:sp>
    </p:spTree>
    <p:extLst>
      <p:ext uri="{BB962C8B-B14F-4D97-AF65-F5344CB8AC3E}">
        <p14:creationId xmlns:p14="http://schemas.microsoft.com/office/powerpoint/2010/main" xmlns="" val="337866102"/>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dirty="0"/>
              <a:t>Communication is essential in social work. How we speak and how we </a:t>
            </a:r>
            <a:r>
              <a:rPr lang="en-US" dirty="0" smtClean="0"/>
              <a:t>listen have </a:t>
            </a:r>
            <a:r>
              <a:rPr lang="en-US" dirty="0"/>
              <a:t>enormous impact on how well we do our jobs and how successful we are </a:t>
            </a:r>
            <a:r>
              <a:rPr lang="en-US" dirty="0" smtClean="0"/>
              <a:t>in them</a:t>
            </a:r>
            <a:r>
              <a:rPr lang="en-US" dirty="0"/>
              <a:t>. Effective communication is also absolutely necessary if we are going to </a:t>
            </a:r>
            <a:r>
              <a:rPr lang="en-US" dirty="0" smtClean="0"/>
              <a:t>be helpful </a:t>
            </a:r>
            <a:r>
              <a:rPr lang="en-US" dirty="0"/>
              <a:t>to clients, whether those clients are individuals, families, </a:t>
            </a:r>
            <a:r>
              <a:rPr lang="en-US" dirty="0" smtClean="0"/>
              <a:t>groups, organizations </a:t>
            </a:r>
            <a:r>
              <a:rPr lang="en-US" dirty="0"/>
              <a:t>or whole communities.</a:t>
            </a:r>
          </a:p>
        </p:txBody>
      </p:sp>
      <p:sp>
        <p:nvSpPr>
          <p:cNvPr id="2" name="Title 1"/>
          <p:cNvSpPr>
            <a:spLocks noGrp="1"/>
          </p:cNvSpPr>
          <p:nvPr>
            <p:ph type="title"/>
          </p:nvPr>
        </p:nvSpPr>
        <p:spPr/>
        <p:txBody>
          <a:bodyPr/>
          <a:lstStyle/>
          <a:p>
            <a:r>
              <a:rPr lang="en-US" dirty="0" smtClean="0"/>
              <a:t>Introduction</a:t>
            </a:r>
            <a:endParaRPr lang="en-US" dirty="0"/>
          </a:p>
        </p:txBody>
      </p:sp>
      <p:sp>
        <p:nvSpPr>
          <p:cNvPr id="4" name="Slide Number Placeholder 3"/>
          <p:cNvSpPr>
            <a:spLocks noGrp="1"/>
          </p:cNvSpPr>
          <p:nvPr>
            <p:ph type="sldNum" sz="quarter" idx="12"/>
          </p:nvPr>
        </p:nvSpPr>
        <p:spPr/>
        <p:txBody>
          <a:bodyPr/>
          <a:lstStyle/>
          <a:p>
            <a:fld id="{9FCBD9AD-2076-4664-A1D0-B21DBC450A5B}" type="slidenum">
              <a:rPr lang="en-US" smtClean="0"/>
              <a:pPr/>
              <a:t>4</a:t>
            </a:fld>
            <a:endParaRPr lang="en-US"/>
          </a:p>
        </p:txBody>
      </p:sp>
    </p:spTree>
    <p:extLst>
      <p:ext uri="{BB962C8B-B14F-4D97-AF65-F5344CB8AC3E}">
        <p14:creationId xmlns:p14="http://schemas.microsoft.com/office/powerpoint/2010/main" xmlns="" val="123509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dirty="0" smtClean="0"/>
              <a:t>Recording </a:t>
            </a:r>
            <a:r>
              <a:rPr lang="en-US" dirty="0"/>
              <a:t>is a written record of </a:t>
            </a:r>
            <a:r>
              <a:rPr lang="en-US" dirty="0" smtClean="0"/>
              <a:t>an interaction </a:t>
            </a:r>
            <a:r>
              <a:rPr lang="en-US" dirty="0"/>
              <a:t>with a </a:t>
            </a:r>
            <a:r>
              <a:rPr lang="en-US" dirty="0" smtClean="0"/>
              <a:t>client. Recording </a:t>
            </a:r>
            <a:r>
              <a:rPr lang="en-US" dirty="0"/>
              <a:t>is a major learning tool in social </a:t>
            </a:r>
            <a:r>
              <a:rPr lang="en-US" dirty="0" smtClean="0"/>
              <a:t>case work</a:t>
            </a:r>
            <a:r>
              <a:rPr lang="en-US" dirty="0"/>
              <a:t>. Social </a:t>
            </a:r>
            <a:r>
              <a:rPr lang="en-US" dirty="0" smtClean="0"/>
              <a:t>case work </a:t>
            </a:r>
            <a:r>
              <a:rPr lang="en-US" dirty="0"/>
              <a:t>is </a:t>
            </a:r>
            <a:r>
              <a:rPr lang="en-US" dirty="0" smtClean="0"/>
              <a:t>unique in </a:t>
            </a:r>
            <a:r>
              <a:rPr lang="en-US" dirty="0"/>
              <a:t>its heavy </a:t>
            </a:r>
            <a:r>
              <a:rPr lang="en-US" dirty="0" smtClean="0"/>
              <a:t>dependence </a:t>
            </a:r>
            <a:r>
              <a:rPr lang="en-US" dirty="0"/>
              <a:t>on process recording to teach intervention skills. Because </a:t>
            </a:r>
            <a:r>
              <a:rPr lang="en-US" dirty="0" smtClean="0"/>
              <a:t>in social case work </a:t>
            </a:r>
            <a:r>
              <a:rPr lang="en-US" dirty="0"/>
              <a:t>the practitioner’s major tool is one's self and one's ability to </a:t>
            </a:r>
            <a:r>
              <a:rPr lang="en-US" dirty="0" smtClean="0"/>
              <a:t>interact effectively </a:t>
            </a:r>
            <a:r>
              <a:rPr lang="en-US" dirty="0"/>
              <a:t>with clients and other professionals, training must focus on the </a:t>
            </a:r>
            <a:r>
              <a:rPr lang="en-US" dirty="0" smtClean="0"/>
              <a:t>interactive skills </a:t>
            </a:r>
            <a:r>
              <a:rPr lang="en-US" dirty="0"/>
              <a:t>necessary to be effective.</a:t>
            </a:r>
          </a:p>
        </p:txBody>
      </p:sp>
      <p:sp>
        <p:nvSpPr>
          <p:cNvPr id="2" name="Title 1"/>
          <p:cNvSpPr>
            <a:spLocks noGrp="1"/>
          </p:cNvSpPr>
          <p:nvPr>
            <p:ph type="title"/>
          </p:nvPr>
        </p:nvSpPr>
        <p:spPr/>
        <p:txBody>
          <a:bodyPr/>
          <a:lstStyle/>
          <a:p>
            <a:r>
              <a:rPr lang="en-US" dirty="0" smtClean="0"/>
              <a:t>What is Recording</a:t>
            </a:r>
            <a:endParaRPr lang="en-US" dirty="0"/>
          </a:p>
        </p:txBody>
      </p:sp>
      <p:sp>
        <p:nvSpPr>
          <p:cNvPr id="4" name="Slide Number Placeholder 3"/>
          <p:cNvSpPr>
            <a:spLocks noGrp="1"/>
          </p:cNvSpPr>
          <p:nvPr>
            <p:ph type="sldNum" sz="quarter" idx="12"/>
          </p:nvPr>
        </p:nvSpPr>
        <p:spPr/>
        <p:txBody>
          <a:bodyPr/>
          <a:lstStyle/>
          <a:p>
            <a:fld id="{9FCBD9AD-2076-4664-A1D0-B21DBC450A5B}" type="slidenum">
              <a:rPr lang="en-US" smtClean="0"/>
              <a:pPr/>
              <a:t>5</a:t>
            </a:fld>
            <a:endParaRPr lang="en-US"/>
          </a:p>
        </p:txBody>
      </p:sp>
    </p:spTree>
    <p:extLst>
      <p:ext uri="{BB962C8B-B14F-4D97-AF65-F5344CB8AC3E}">
        <p14:creationId xmlns:p14="http://schemas.microsoft.com/office/powerpoint/2010/main" xmlns="" val="632718583"/>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The </a:t>
            </a:r>
            <a:r>
              <a:rPr lang="en-US" dirty="0"/>
              <a:t>Social Work Dictionary (1995) defines “recording” as</a:t>
            </a:r>
          </a:p>
          <a:p>
            <a:pPr marL="0" indent="0" algn="just">
              <a:buNone/>
            </a:pPr>
            <a:r>
              <a:rPr lang="en-US" dirty="0" smtClean="0"/>
              <a:t>“</a:t>
            </a:r>
            <a:r>
              <a:rPr lang="en-US" i="1" dirty="0" smtClean="0"/>
              <a:t>The process of putting in writing and keeping on file relevant information about the client; the problem; the prognosis (diagnosis); the intervention; </a:t>
            </a:r>
            <a:r>
              <a:rPr lang="en-US" i="1" dirty="0"/>
              <a:t>the progress </a:t>
            </a:r>
            <a:r>
              <a:rPr lang="en-US" i="1" dirty="0" smtClean="0"/>
              <a:t>of treatment</a:t>
            </a:r>
            <a:r>
              <a:rPr lang="en-US" i="1" dirty="0"/>
              <a:t>; the social, economic, and health factors contributing to the </a:t>
            </a:r>
            <a:r>
              <a:rPr lang="en-US" i="1" dirty="0" smtClean="0"/>
              <a:t>situation and </a:t>
            </a:r>
            <a:r>
              <a:rPr lang="en-US" i="1" dirty="0"/>
              <a:t>the procedures for termination or </a:t>
            </a:r>
            <a:r>
              <a:rPr lang="en-US" i="1" dirty="0" smtClean="0"/>
              <a:t>referral.”</a:t>
            </a:r>
            <a:endParaRPr lang="en-US" i="1" dirty="0"/>
          </a:p>
        </p:txBody>
      </p:sp>
      <p:sp>
        <p:nvSpPr>
          <p:cNvPr id="2" name="Title 1"/>
          <p:cNvSpPr>
            <a:spLocks noGrp="1"/>
          </p:cNvSpPr>
          <p:nvPr>
            <p:ph type="title"/>
          </p:nvPr>
        </p:nvSpPr>
        <p:spPr/>
        <p:txBody>
          <a:bodyPr/>
          <a:lstStyle/>
          <a:p>
            <a:r>
              <a:rPr lang="en-US" dirty="0" smtClean="0"/>
              <a:t>…Contd.</a:t>
            </a:r>
            <a:endParaRPr lang="en-US" dirty="0"/>
          </a:p>
        </p:txBody>
      </p:sp>
      <p:sp>
        <p:nvSpPr>
          <p:cNvPr id="4" name="Slide Number Placeholder 3"/>
          <p:cNvSpPr>
            <a:spLocks noGrp="1"/>
          </p:cNvSpPr>
          <p:nvPr>
            <p:ph type="sldNum" sz="quarter" idx="12"/>
          </p:nvPr>
        </p:nvSpPr>
        <p:spPr/>
        <p:txBody>
          <a:bodyPr/>
          <a:lstStyle/>
          <a:p>
            <a:fld id="{9FCBD9AD-2076-4664-A1D0-B21DBC450A5B}" type="slidenum">
              <a:rPr lang="en-US" smtClean="0"/>
              <a:pPr/>
              <a:t>6</a:t>
            </a:fld>
            <a:endParaRPr lang="en-US"/>
          </a:p>
        </p:txBody>
      </p:sp>
    </p:spTree>
    <p:extLst>
      <p:ext uri="{BB962C8B-B14F-4D97-AF65-F5344CB8AC3E}">
        <p14:creationId xmlns:p14="http://schemas.microsoft.com/office/powerpoint/2010/main" xmlns="" val="2529466428"/>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endParaRPr lang="en-US" dirty="0"/>
          </a:p>
          <a:p>
            <a:pPr marL="0" indent="0" algn="just">
              <a:buNone/>
            </a:pPr>
            <a:r>
              <a:rPr lang="en-US" dirty="0"/>
              <a:t>1. By maintaining records, a worker can improve his professional skills and techniques, can learn by his own errors and can thus make his help </a:t>
            </a:r>
            <a:r>
              <a:rPr lang="en-US" dirty="0" smtClean="0"/>
              <a:t>more effective </a:t>
            </a:r>
            <a:r>
              <a:rPr lang="en-US" dirty="0"/>
              <a:t>and systematic. </a:t>
            </a:r>
          </a:p>
          <a:p>
            <a:pPr marL="0" indent="0" algn="just">
              <a:buNone/>
            </a:pPr>
            <a:r>
              <a:rPr lang="en-US" dirty="0"/>
              <a:t>2. Records not only help a worker to evaluate his own work, but he can also improve upon his own methods. </a:t>
            </a:r>
          </a:p>
          <a:p>
            <a:pPr marL="0" indent="0" algn="just">
              <a:buNone/>
            </a:pPr>
            <a:r>
              <a:rPr lang="en-US" dirty="0"/>
              <a:t>3. Records can create interest not only in the worker but also in the client and help in building worker-client relationship. </a:t>
            </a:r>
          </a:p>
          <a:p>
            <a:pPr marL="0" indent="0" algn="just">
              <a:buNone/>
            </a:pPr>
            <a:r>
              <a:rPr lang="en-US" dirty="0"/>
              <a:t>4. Records add to the body of knowledge of social work and also make this knowledge communicable. </a:t>
            </a:r>
          </a:p>
          <a:p>
            <a:pPr marL="0" indent="0" algn="just">
              <a:buNone/>
            </a:pPr>
            <a:endParaRPr lang="en-US" dirty="0"/>
          </a:p>
        </p:txBody>
      </p:sp>
      <p:sp>
        <p:nvSpPr>
          <p:cNvPr id="2" name="Title 1"/>
          <p:cNvSpPr>
            <a:spLocks noGrp="1"/>
          </p:cNvSpPr>
          <p:nvPr>
            <p:ph type="title"/>
          </p:nvPr>
        </p:nvSpPr>
        <p:spPr/>
        <p:txBody>
          <a:bodyPr/>
          <a:lstStyle/>
          <a:p>
            <a:r>
              <a:rPr lang="en-US" dirty="0" smtClean="0"/>
              <a:t>Recording </a:t>
            </a:r>
            <a:r>
              <a:rPr lang="en-US" smtClean="0"/>
              <a:t>in Social Case </a:t>
            </a:r>
            <a:r>
              <a:rPr lang="en-US" dirty="0" smtClean="0"/>
              <a:t>Work</a:t>
            </a:r>
            <a:endParaRPr lang="en-US" dirty="0"/>
          </a:p>
        </p:txBody>
      </p:sp>
      <p:sp>
        <p:nvSpPr>
          <p:cNvPr id="4" name="Slide Number Placeholder 3"/>
          <p:cNvSpPr>
            <a:spLocks noGrp="1"/>
          </p:cNvSpPr>
          <p:nvPr>
            <p:ph type="sldNum" sz="quarter" idx="12"/>
          </p:nvPr>
        </p:nvSpPr>
        <p:spPr/>
        <p:txBody>
          <a:bodyPr/>
          <a:lstStyle/>
          <a:p>
            <a:fld id="{9FCBD9AD-2076-4664-A1D0-B21DBC450A5B}" type="slidenum">
              <a:rPr lang="en-US" smtClean="0"/>
              <a:pPr/>
              <a:t>7</a:t>
            </a:fld>
            <a:endParaRPr lang="en-US"/>
          </a:p>
        </p:txBody>
      </p:sp>
    </p:spTree>
    <p:extLst>
      <p:ext uri="{BB962C8B-B14F-4D97-AF65-F5344CB8AC3E}">
        <p14:creationId xmlns:p14="http://schemas.microsoft.com/office/powerpoint/2010/main" xmlns="" val="2310108051"/>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endParaRPr lang="en-US" dirty="0"/>
          </a:p>
          <a:p>
            <a:pPr marL="0" indent="0">
              <a:buNone/>
            </a:pPr>
            <a:r>
              <a:rPr lang="en-US" dirty="0"/>
              <a:t>5. Records make supervision and teaching easier and effective. </a:t>
            </a:r>
          </a:p>
          <a:p>
            <a:pPr marL="0" indent="0">
              <a:buNone/>
            </a:pPr>
            <a:r>
              <a:rPr lang="en-US" dirty="0"/>
              <a:t>6. Records can be used for social research and planning. </a:t>
            </a:r>
          </a:p>
          <a:p>
            <a:pPr marL="0" indent="0">
              <a:buNone/>
            </a:pPr>
            <a:r>
              <a:rPr lang="en-US" dirty="0"/>
              <a:t>7. Through records a worker can show his agency what work he has done. </a:t>
            </a:r>
          </a:p>
          <a:p>
            <a:pPr marL="0" indent="0">
              <a:buNone/>
            </a:pPr>
            <a:r>
              <a:rPr lang="en-US" dirty="0"/>
              <a:t>8. Records ensure continuity of work, if another replaces one worker. </a:t>
            </a:r>
          </a:p>
          <a:p>
            <a:pPr marL="0" indent="0">
              <a:buNone/>
            </a:pPr>
            <a:r>
              <a:rPr lang="en-US" dirty="0"/>
              <a:t>9. Records are useful for future references. </a:t>
            </a:r>
          </a:p>
          <a:p>
            <a:pPr marL="0" indent="0">
              <a:buNone/>
            </a:pPr>
            <a:r>
              <a:rPr lang="en-US" dirty="0"/>
              <a:t>10. Records help in providing service on a systematic basis. </a:t>
            </a:r>
          </a:p>
          <a:p>
            <a:pPr marL="0" indent="0">
              <a:buNone/>
            </a:pPr>
            <a:endParaRPr lang="en-US" dirty="0"/>
          </a:p>
        </p:txBody>
      </p:sp>
      <p:sp>
        <p:nvSpPr>
          <p:cNvPr id="2" name="Title 1"/>
          <p:cNvSpPr>
            <a:spLocks noGrp="1"/>
          </p:cNvSpPr>
          <p:nvPr>
            <p:ph type="title"/>
          </p:nvPr>
        </p:nvSpPr>
        <p:spPr/>
        <p:txBody>
          <a:bodyPr/>
          <a:lstStyle/>
          <a:p>
            <a:r>
              <a:rPr lang="en-US" smtClean="0"/>
              <a:t>…Contd.</a:t>
            </a:r>
            <a:endParaRPr lang="en-US"/>
          </a:p>
        </p:txBody>
      </p:sp>
      <p:sp>
        <p:nvSpPr>
          <p:cNvPr id="4" name="Slide Number Placeholder 3"/>
          <p:cNvSpPr>
            <a:spLocks noGrp="1"/>
          </p:cNvSpPr>
          <p:nvPr>
            <p:ph type="sldNum" sz="quarter" idx="12"/>
          </p:nvPr>
        </p:nvSpPr>
        <p:spPr/>
        <p:txBody>
          <a:bodyPr/>
          <a:lstStyle/>
          <a:p>
            <a:fld id="{9FCBD9AD-2076-4664-A1D0-B21DBC450A5B}" type="slidenum">
              <a:rPr lang="en-US" smtClean="0"/>
              <a:pPr/>
              <a:t>8</a:t>
            </a:fld>
            <a:endParaRPr lang="en-US"/>
          </a:p>
        </p:txBody>
      </p:sp>
    </p:spTree>
    <p:extLst>
      <p:ext uri="{BB962C8B-B14F-4D97-AF65-F5344CB8AC3E}">
        <p14:creationId xmlns:p14="http://schemas.microsoft.com/office/powerpoint/2010/main" xmlns="" val="3207144788"/>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US" dirty="0"/>
              <a:t>No hard and fast rules can be laid down for preparing records but the following are some of the most important points, which should </a:t>
            </a:r>
            <a:r>
              <a:rPr lang="en-US"/>
              <a:t>be </a:t>
            </a:r>
            <a:r>
              <a:rPr lang="en-US" smtClean="0"/>
              <a:t>kept </a:t>
            </a:r>
            <a:r>
              <a:rPr lang="en-US" dirty="0"/>
              <a:t>in mind: </a:t>
            </a:r>
          </a:p>
          <a:p>
            <a:pPr marL="0" indent="0">
              <a:buNone/>
            </a:pPr>
            <a:r>
              <a:rPr lang="en-US" dirty="0"/>
              <a:t>1. The contents of the records should be kept confidential. </a:t>
            </a:r>
          </a:p>
          <a:p>
            <a:pPr marL="0" indent="0">
              <a:buNone/>
            </a:pPr>
            <a:r>
              <a:rPr lang="en-US" dirty="0"/>
              <a:t>2. Objectivity, accuracy, simplicity and </a:t>
            </a:r>
            <a:r>
              <a:rPr lang="en-US" dirty="0" smtClean="0"/>
              <a:t>shortness </a:t>
            </a:r>
            <a:r>
              <a:rPr lang="en-US" dirty="0"/>
              <a:t>should be the guiding factors in preparing records. </a:t>
            </a:r>
          </a:p>
          <a:p>
            <a:pPr marL="0" indent="0">
              <a:buNone/>
            </a:pPr>
            <a:r>
              <a:rPr lang="en-US" dirty="0"/>
              <a:t>3. Records should be written in very simple language and a simple style. </a:t>
            </a:r>
          </a:p>
          <a:p>
            <a:pPr marL="0" indent="0">
              <a:buNone/>
            </a:pPr>
            <a:endParaRPr lang="en-US" dirty="0"/>
          </a:p>
        </p:txBody>
      </p:sp>
      <p:sp>
        <p:nvSpPr>
          <p:cNvPr id="2" name="Title 1"/>
          <p:cNvSpPr>
            <a:spLocks noGrp="1"/>
          </p:cNvSpPr>
          <p:nvPr>
            <p:ph type="title"/>
          </p:nvPr>
        </p:nvSpPr>
        <p:spPr/>
        <p:txBody>
          <a:bodyPr>
            <a:normAutofit fontScale="90000"/>
          </a:bodyPr>
          <a:lstStyle/>
          <a:p>
            <a:r>
              <a:rPr lang="en-US" b="1" dirty="0"/>
              <a:t>Principles of Case </a:t>
            </a:r>
            <a:r>
              <a:rPr lang="en-US" b="1" dirty="0" smtClean="0"/>
              <a:t>work Recording </a:t>
            </a:r>
            <a:endParaRPr lang="en-US" dirty="0"/>
          </a:p>
        </p:txBody>
      </p:sp>
      <p:sp>
        <p:nvSpPr>
          <p:cNvPr id="4" name="Slide Number Placeholder 3"/>
          <p:cNvSpPr>
            <a:spLocks noGrp="1"/>
          </p:cNvSpPr>
          <p:nvPr>
            <p:ph type="sldNum" sz="quarter" idx="12"/>
          </p:nvPr>
        </p:nvSpPr>
        <p:spPr/>
        <p:txBody>
          <a:bodyPr/>
          <a:lstStyle/>
          <a:p>
            <a:fld id="{9FCBD9AD-2076-4664-A1D0-B21DBC450A5B}" type="slidenum">
              <a:rPr lang="en-US" smtClean="0"/>
              <a:pPr/>
              <a:t>9</a:t>
            </a:fld>
            <a:endParaRPr lang="en-US"/>
          </a:p>
        </p:txBody>
      </p:sp>
    </p:spTree>
    <p:extLst>
      <p:ext uri="{BB962C8B-B14F-4D97-AF65-F5344CB8AC3E}">
        <p14:creationId xmlns:p14="http://schemas.microsoft.com/office/powerpoint/2010/main" xmlns="" val="1146922039"/>
      </p:ext>
    </p:extLst>
  </p:cSld>
  <p:clrMapOvr>
    <a:masterClrMapping/>
  </p:clrMapOvr>
  <p:transition spd="slow">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620</TotalTime>
  <Words>706</Words>
  <Application>Microsoft Office PowerPoint</Application>
  <PresentationFormat>On-screen Show (4:3)</PresentationFormat>
  <Paragraphs>51</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Recording in Social Case Work </vt:lpstr>
      <vt:lpstr>Concept of CASE RECORDING </vt:lpstr>
      <vt:lpstr>Introduction</vt:lpstr>
      <vt:lpstr>Introduction</vt:lpstr>
      <vt:lpstr>What is Recording</vt:lpstr>
      <vt:lpstr>…Contd.</vt:lpstr>
      <vt:lpstr>Recording in Social Case Work</vt:lpstr>
      <vt:lpstr>…Contd.</vt:lpstr>
      <vt:lpstr>Principles of Case work Recording </vt:lpstr>
      <vt:lpstr>…Contd.</vt:lpstr>
      <vt:lpstr>…Contd.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Recording in Social Work </dc:title>
  <dc:creator>IBRAR</dc:creator>
  <cp:lastModifiedBy>Lect</cp:lastModifiedBy>
  <cp:revision>69</cp:revision>
  <dcterms:created xsi:type="dcterms:W3CDTF">2012-02-07T06:36:55Z</dcterms:created>
  <dcterms:modified xsi:type="dcterms:W3CDTF">2015-03-17T12:18:07Z</dcterms:modified>
</cp:coreProperties>
</file>